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rimo" panose="020B0604020202020204" pitchFamily="34" charset="0"/>
      <p:regular r:id="rId11"/>
    </p:embeddedFont>
    <p:embeddedFont>
      <p:font typeface="Outfit Extra Bold" pitchFamily="2" charset="0"/>
      <p:regular r:id="rId12"/>
    </p:embeddedFont>
  </p:embeddedFontLst>
  <p:defaultTextStyle>
    <a:defPPr>
      <a:defRPr lang="en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sv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317F48-F820-5049-B7BA-FCF986BC270D}" type="datetimeFigureOut">
              <a:rPr lang="en-KZ" smtClean="0"/>
              <a:t>13.12.2025</a:t>
            </a:fld>
            <a:endParaRPr lang="en-K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DA22E9-AA51-7040-9F98-EF58E680633E}" type="slidenum">
              <a:rPr lang="en-KZ" smtClean="0"/>
              <a:t>‹#›</a:t>
            </a:fld>
            <a:endParaRPr lang="en-KZ"/>
          </a:p>
        </p:txBody>
      </p:sp>
    </p:spTree>
    <p:extLst>
      <p:ext uri="{BB962C8B-B14F-4D97-AF65-F5344CB8AC3E}">
        <p14:creationId xmlns:p14="http://schemas.microsoft.com/office/powerpoint/2010/main" val="201002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Huffman Encoding Tokenizer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An efficient approach to data compression and binary tree construction.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36521" y="757476"/>
            <a:ext cx="7670959" cy="13151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Introduction: The Challenge of Data Compression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736521" y="2388275"/>
            <a:ext cx="3730228" cy="2268379"/>
          </a:xfrm>
          <a:prstGeom prst="roundRect">
            <a:avLst>
              <a:gd name="adj" fmla="val 4837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13661" y="2388275"/>
            <a:ext cx="91440" cy="2268379"/>
          </a:xfrm>
          <a:prstGeom prst="roundRect">
            <a:avLst>
              <a:gd name="adj" fmla="val 96668"/>
            </a:avLst>
          </a:prstGeom>
          <a:solidFill>
            <a:srgbClr val="5E4CE6"/>
          </a:solidFill>
          <a:ln/>
        </p:spPr>
      </p:sp>
      <p:sp>
        <p:nvSpPr>
          <p:cNvPr id="6" name="Text 3"/>
          <p:cNvSpPr/>
          <p:nvPr/>
        </p:nvSpPr>
        <p:spPr>
          <a:xfrm>
            <a:off x="1038344" y="2621518"/>
            <a:ext cx="2669619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Lossless Compression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038344" y="3076575"/>
            <a:ext cx="3195161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focus is on lossless data compression, where original data can be perfectly reconstructed from the compressed form.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4677132" y="2388275"/>
            <a:ext cx="3730347" cy="2268379"/>
          </a:xfrm>
          <a:prstGeom prst="roundRect">
            <a:avLst>
              <a:gd name="adj" fmla="val 4837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4272" y="2388275"/>
            <a:ext cx="91440" cy="2268379"/>
          </a:xfrm>
          <a:prstGeom prst="roundRect">
            <a:avLst>
              <a:gd name="adj" fmla="val 96668"/>
            </a:avLst>
          </a:prstGeom>
          <a:solidFill>
            <a:srgbClr val="5E4CE6"/>
          </a:solidFill>
          <a:ln/>
        </p:spPr>
      </p:sp>
      <p:sp>
        <p:nvSpPr>
          <p:cNvPr id="10" name="Text 7"/>
          <p:cNvSpPr/>
          <p:nvPr/>
        </p:nvSpPr>
        <p:spPr>
          <a:xfrm>
            <a:off x="4978956" y="2621518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Why Huffman?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4978956" y="3076575"/>
            <a:ext cx="3195280" cy="1346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Huffman coding employs variable-length prefix codes based on character frequencies, optimising storage efficiency.</a:t>
            </a:r>
            <a:endParaRPr lang="en-US" sz="1650" dirty="0"/>
          </a:p>
        </p:txBody>
      </p:sp>
      <p:sp>
        <p:nvSpPr>
          <p:cNvPr id="12" name="Shape 9"/>
          <p:cNvSpPr/>
          <p:nvPr/>
        </p:nvSpPr>
        <p:spPr>
          <a:xfrm>
            <a:off x="736521" y="4867037"/>
            <a:ext cx="3730228" cy="2605088"/>
          </a:xfrm>
          <a:prstGeom prst="roundRect">
            <a:avLst>
              <a:gd name="adj" fmla="val 4212"/>
            </a:avLst>
          </a:prstGeom>
          <a:solidFill>
            <a:srgbClr val="FAFAFA">
              <a:alpha val="95000"/>
            </a:srgbClr>
          </a:solidFill>
          <a:ln w="22860">
            <a:solidFill>
              <a:srgbClr val="BDB8DF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13661" y="4867037"/>
            <a:ext cx="91440" cy="2605088"/>
          </a:xfrm>
          <a:prstGeom prst="roundRect">
            <a:avLst>
              <a:gd name="adj" fmla="val 96668"/>
            </a:avLst>
          </a:prstGeom>
          <a:solidFill>
            <a:srgbClr val="5E4CE6"/>
          </a:solidFill>
          <a:ln/>
        </p:spPr>
      </p:sp>
      <p:sp>
        <p:nvSpPr>
          <p:cNvPr id="14" name="Text 11"/>
          <p:cNvSpPr/>
          <p:nvPr/>
        </p:nvSpPr>
        <p:spPr>
          <a:xfrm>
            <a:off x="1038344" y="5100280"/>
            <a:ext cx="2630686" cy="328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Goal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38344" y="5555337"/>
            <a:ext cx="3195161" cy="16835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Beyond merely calculating codes, our project provides an interactive visualisation of the underlying tree structure for enhanced comprehension.</a:t>
            </a:r>
            <a:endParaRPr lang="en-US" sz="16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01B1CDA-9853-6597-61EF-367113E60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036" y="1458677"/>
            <a:ext cx="5648817" cy="524525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76005"/>
            <a:ext cx="130307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The Huffman Algorithm: Theoretical Foundations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4249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779990"/>
            <a:ext cx="6407944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95429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Frequency Analysis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444716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Initial step involves meticulously counting the occurrences (frequencies) of each character within the input data.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242494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779990"/>
            <a:ext cx="6408063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954298"/>
            <a:ext cx="33603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Priority Queue Utilisation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3444716"/>
            <a:ext cx="6408063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Characters are then organised into a </a:t>
            </a: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PriorityQueue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, ensuring that the least frequent elements are processed first.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57497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930021"/>
            <a:ext cx="6407944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5104328"/>
            <a:ext cx="389858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Bottom-Up Tree Construction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594747"/>
            <a:ext cx="640794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Huffman tree is constructed by iteratively combining the two nodes with the lowest frequencies, forming new parent nodes.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57497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Outfit Light" pitchFamily="34" charset="0"/>
                <a:ea typeface="Outfit Light" pitchFamily="34" charset="-122"/>
                <a:cs typeface="Outfit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930021"/>
            <a:ext cx="6408063" cy="30480"/>
          </a:xfrm>
          <a:prstGeom prst="rect">
            <a:avLst/>
          </a:prstGeom>
          <a:solidFill>
            <a:srgbClr val="5E4CE6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51043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Code Assignment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594747"/>
            <a:ext cx="640806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recursive traversal of the completed tree assigns binary codes: '0' for left branches and '1' for right branches, forming unique prefixes.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1974" y="433745"/>
            <a:ext cx="7290673" cy="492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1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Implementation Details: Our Tech Stack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1974" y="1340644"/>
            <a:ext cx="394216" cy="39421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551974" y="1931908"/>
            <a:ext cx="1971556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Language: Dart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551974" y="2336006"/>
            <a:ext cx="6570821" cy="2524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Chosen for its efficiency and robust ecosystem, forming the core of our application logic.</a:t>
            </a:r>
            <a:endParaRPr lang="en-US" sz="12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51974" y="2903815"/>
            <a:ext cx="394216" cy="39421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51974" y="3495080"/>
            <a:ext cx="1971556" cy="2464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Framework: Flutter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551974" y="3899178"/>
            <a:ext cx="6570821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Enabled cross-platform development, specifically targeting web deployment for accessibility and interactive visualisation.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7842647" y="1817479"/>
            <a:ext cx="2365891" cy="2956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Libraries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7315200" y="2336006"/>
            <a:ext cx="6570821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GraphView:</a:t>
            </a: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Essential for rendering the intricate tree structures, employing the </a:t>
            </a:r>
            <a:r>
              <a:rPr lang="en-US" sz="120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BuchheimWalkerAlgorithm</a:t>
            </a: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for optimal layout.</a:t>
            </a:r>
            <a:endParaRPr lang="en-US" sz="1200" dirty="0"/>
          </a:p>
        </p:txBody>
      </p:sp>
      <p:sp>
        <p:nvSpPr>
          <p:cNvPr id="11" name="Text 7"/>
          <p:cNvSpPr/>
          <p:nvPr/>
        </p:nvSpPr>
        <p:spPr>
          <a:xfrm>
            <a:off x="7315200" y="2838406"/>
            <a:ext cx="6570821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Collection:</a:t>
            </a: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Provided the foundational </a:t>
            </a:r>
            <a:r>
              <a:rPr lang="en-US" sz="120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PriorityQueue</a:t>
            </a: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implementation, critical for the Huffman algorithm's efficiency.</a:t>
            </a:r>
            <a:endParaRPr lang="en-US" sz="1200" dirty="0"/>
          </a:p>
        </p:txBody>
      </p:sp>
      <p:sp>
        <p:nvSpPr>
          <p:cNvPr id="12" name="Text 8"/>
          <p:cNvSpPr/>
          <p:nvPr/>
        </p:nvSpPr>
        <p:spPr>
          <a:xfrm>
            <a:off x="7315200" y="3343231"/>
            <a:ext cx="6570821" cy="504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50"/>
              </a:lnSpc>
              <a:buSzPct val="100000"/>
              <a:buChar char="•"/>
            </a:pPr>
            <a:r>
              <a:rPr lang="en-US" sz="120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dart:html:</a:t>
            </a:r>
            <a:r>
              <a:rPr lang="en-US" sz="12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Facilitated seamless web-based file input/output operations, enabling users to interact with their own data.</a:t>
            </a:r>
            <a:endParaRPr lang="en-US" sz="1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D765245-0EC5-BD97-88E3-D40B110B33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5383" y="4561642"/>
            <a:ext cx="5724002" cy="37125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4675784-E8B6-E1E3-D318-98AD942552E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73007" y="4561641"/>
            <a:ext cx="5724002" cy="371257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17865"/>
            <a:ext cx="113599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Project Architecture: Structured for Clarity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6680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project adheres to a clean, modular architecture, separating concerns for maintainability and scalability.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84859"/>
            <a:ext cx="1134070" cy="227099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154674" y="29116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Logic Layer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2154674" y="3402092"/>
            <a:ext cx="11681936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huffman_logic.dart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contains the core algorithm: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154674" y="3908703"/>
            <a:ext cx="11681936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HuffmanNode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: Comparable by frequency for priority queue operations.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154674" y="4358521"/>
            <a:ext cx="11681936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HuffmanCoding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: Encapsulates build, encode, and decode functionalities.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955858"/>
            <a:ext cx="1134070" cy="225575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154674" y="51826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UI Layer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2154674" y="5673090"/>
            <a:ext cx="11681936" cy="37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main.dart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manages the user interface: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2154674" y="6179701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Interactive TabBar: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Allows switching between converter and visualizer modes.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2154674" y="6621899"/>
            <a:ext cx="1168193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State Management: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Ensures real-time updates during encoding and decoding processes.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77574" y="1316383"/>
            <a:ext cx="75543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Key Features &amp; Functionality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077574" y="210274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application is designed with a suite of features to provide a comprehensive and intuitive user experience.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1077574" y="2602307"/>
            <a:ext cx="3993494" cy="18668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Interactive Tree Visualisation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77574" y="3016687"/>
            <a:ext cx="3993494" cy="1452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Users can explore the generated Huffman tree with interactive zooming and panning, powered by the BuchheimWalker algorithm.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6884" y="3856792"/>
            <a:ext cx="2350175" cy="145244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77574" y="5684830"/>
            <a:ext cx="3342680" cy="414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Seamless File Operations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1077574" y="6186995"/>
            <a:ext cx="3802737" cy="14524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Supports uploading </a:t>
            </a: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.txt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files, processing byte arrays, and downloading the encoded binary output.</a:t>
            </a:r>
            <a:endParaRPr lang="en-US" sz="17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4F4522C-748E-F581-AE57-02BA291348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6242" y="2572008"/>
            <a:ext cx="7857251" cy="50962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9542"/>
            <a:ext cx="88925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Challenges &amp; Innovative Solutions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48483"/>
            <a:ext cx="6407944" cy="2589967"/>
          </a:xfrm>
          <a:prstGeom prst="roundRect">
            <a:avLst>
              <a:gd name="adj" fmla="val 3678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051084" y="2405777"/>
            <a:ext cx="5893356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Challenge: Dynamic Tree Visualisation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051084" y="3392448"/>
            <a:ext cx="58933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Visualising complex and dynamically generated tree structures posed a significant challenge for clarity and usability.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148483"/>
            <a:ext cx="6408063" cy="2589967"/>
          </a:xfrm>
          <a:prstGeom prst="roundRect">
            <a:avLst>
              <a:gd name="adj" fmla="val 3678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85842" y="2405777"/>
            <a:ext cx="545663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Solution: GraphView Optimisation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685842" y="2967157"/>
            <a:ext cx="5893475" cy="1096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Leveraged </a:t>
            </a: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GraphView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with precise sibling and level separation configurations to achieve an aesthetically pleasing and readable tree layout.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965263"/>
            <a:ext cx="6407944" cy="2164675"/>
          </a:xfrm>
          <a:prstGeom prst="roundRect">
            <a:avLst>
              <a:gd name="adj" fmla="val 4401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051084" y="5222558"/>
            <a:ext cx="463677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Challenge: Web File Handling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1051084" y="5783937"/>
            <a:ext cx="589335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Managing file operations (upload/download) specifically within a Flutter web environment presented unique technical hurdles.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965263"/>
            <a:ext cx="6408063" cy="2164675"/>
          </a:xfrm>
          <a:prstGeom prst="roundRect">
            <a:avLst>
              <a:gd name="adj" fmla="val 4401"/>
            </a:avLst>
          </a:prstGeom>
          <a:solidFill>
            <a:srgbClr val="FAFAFA">
              <a:alpha val="95000"/>
            </a:srgbClr>
          </a:solidFill>
          <a:ln w="30480">
            <a:solidFill>
              <a:srgbClr val="BDB8D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685842" y="5222558"/>
            <a:ext cx="4971098" cy="4329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Solution: </a:t>
            </a:r>
            <a:r>
              <a:rPr lang="en-US" sz="2650" b="1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dart:html</a:t>
            </a: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 Integration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7685842" y="5791557"/>
            <a:ext cx="5893475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Implemented </a:t>
            </a: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dart:html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's </a:t>
            </a: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FileReader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for uploads and </a:t>
            </a:r>
            <a:r>
              <a:rPr lang="en-US" sz="1750" dirty="0">
                <a:solidFill>
                  <a:srgbClr val="2A2742"/>
                </a:solidFill>
                <a:highlight>
                  <a:srgbClr val="EDEDED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Blob</a:t>
            </a: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for downloads, ensuring robust web-specific file I/O.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30950"/>
            <a:ext cx="99930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Conclusion: A Robust Educational Tool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09335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project successfully delivers an efficient and educational Huffman encoding solution.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1245989" y="4215408"/>
            <a:ext cx="33330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Efficient Implementation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705826"/>
            <a:ext cx="3785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Achieved an O(n log n) algorithm for Huffman coding, aligning with best practices for data compression.</a:t>
            </a:r>
            <a:endParaRPr lang="en-US" sz="175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47717" y="4835128"/>
            <a:ext cx="339328" cy="33932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937790" y="27114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Educational Value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3201829"/>
            <a:ext cx="38988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The application serves as an excellent pedagogical resource, simplifying the understanding of complex data compression principles through interactive visualisation.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944326" y="3451503"/>
            <a:ext cx="339328" cy="339328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937790" y="53565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Practical Application</a:t>
            </a:r>
            <a:endParaRPr lang="en-US" sz="2200" dirty="0"/>
          </a:p>
        </p:txBody>
      </p:sp>
      <p:sp>
        <p:nvSpPr>
          <p:cNvPr id="13" name="Text 7"/>
          <p:cNvSpPr/>
          <p:nvPr/>
        </p:nvSpPr>
        <p:spPr>
          <a:xfrm>
            <a:off x="9937790" y="5846921"/>
            <a:ext cx="38988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Demonstrates real-world application of algorithms and data structures, translating theoretical knowledge into a tangible product.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032653" y="2722483"/>
            <a:ext cx="4564975" cy="4564975"/>
          </a:xfrm>
          <a:prstGeom prst="rect">
            <a:avLst/>
          </a:prstGeom>
        </p:spPr>
      </p:pic>
      <p:pic>
        <p:nvPicPr>
          <p:cNvPr id="15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944326" y="6218753"/>
            <a:ext cx="339328" cy="33932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Dias Karimov</cp:lastModifiedBy>
  <cp:revision>2</cp:revision>
  <dcterms:created xsi:type="dcterms:W3CDTF">2025-12-13T09:31:25Z</dcterms:created>
  <dcterms:modified xsi:type="dcterms:W3CDTF">2025-12-13T09:45:57Z</dcterms:modified>
</cp:coreProperties>
</file>